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8" r:id="rId3"/>
    <p:sldId id="262" r:id="rId4"/>
    <p:sldId id="267" r:id="rId5"/>
    <p:sldId id="260" r:id="rId6"/>
    <p:sldId id="261" r:id="rId7"/>
    <p:sldId id="268" r:id="rId8"/>
    <p:sldId id="266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5297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4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5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00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84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0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63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99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1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68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01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FBAB251-ACCC-4A0F-B3B1-F5165A8CA51B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94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4-8E84-42FB-9B1D-8F066CAD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3699" y="-524564"/>
            <a:ext cx="5810047" cy="404164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/>
              <a:t>Character and Chronology of Basin Development, Western Margin of the Basin and Range Province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F5EB-775E-4BB1-825D-0D77B146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2978" y="4386184"/>
            <a:ext cx="2161703" cy="1691640"/>
          </a:xfrm>
        </p:spPr>
        <p:txBody>
          <a:bodyPr/>
          <a:lstStyle/>
          <a:p>
            <a:r>
              <a:rPr lang="en-US" dirty="0"/>
              <a:t>Gilbert 1973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3B4F77-F49B-4E9A-9AAD-4318741E1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850" y="0"/>
            <a:ext cx="4587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3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B99-3E93-4CAE-96F1-044FAB54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19" y="377505"/>
            <a:ext cx="2538341" cy="7937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930E-A14D-4BCB-9E01-0770124C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98" y="1408154"/>
            <a:ext cx="4962760" cy="4351337"/>
          </a:xfrm>
        </p:spPr>
        <p:txBody>
          <a:bodyPr/>
          <a:lstStyle/>
          <a:p>
            <a:r>
              <a:rPr lang="en-US" dirty="0"/>
              <a:t>To define and characterize the geology and structures of six basins between Mono Lake and Yerington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B419F2C-5D21-4AB2-BAB0-7C160772CB4B}"/>
              </a:ext>
            </a:extLst>
          </p:cNvPr>
          <p:cNvSpPr txBox="1">
            <a:spLocks/>
          </p:cNvSpPr>
          <p:nvPr/>
        </p:nvSpPr>
        <p:spPr>
          <a:xfrm>
            <a:off x="615919" y="2939302"/>
            <a:ext cx="2882289" cy="8356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7EFECF-8D07-4A3A-AD88-406C1D5C8DC3}"/>
              </a:ext>
            </a:extLst>
          </p:cNvPr>
          <p:cNvSpPr txBox="1">
            <a:spLocks/>
          </p:cNvSpPr>
          <p:nvPr/>
        </p:nvSpPr>
        <p:spPr>
          <a:xfrm>
            <a:off x="741754" y="3836825"/>
            <a:ext cx="4895648" cy="2335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Mapping at 1:62,500 </a:t>
            </a:r>
          </a:p>
          <a:p>
            <a:r>
              <a:rPr lang="en-US" dirty="0"/>
              <a:t>K-</a:t>
            </a:r>
            <a:r>
              <a:rPr lang="en-US" dirty="0" err="1"/>
              <a:t>Ar</a:t>
            </a:r>
            <a:r>
              <a:rPr lang="en-US" dirty="0"/>
              <a:t> dating from 37 samples</a:t>
            </a:r>
          </a:p>
          <a:p>
            <a:r>
              <a:rPr lang="en-US" dirty="0"/>
              <a:t>Characterizing cross cutting relationships, marker beds, and major structures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995D8C-5BCA-4542-ADA5-3D4D79DE8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81" y="0"/>
            <a:ext cx="4587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42FC-8FEE-4296-A206-5ACF97B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35"/>
            <a:ext cx="5538850" cy="818867"/>
          </a:xfrm>
        </p:spPr>
        <p:txBody>
          <a:bodyPr>
            <a:normAutofit/>
          </a:bodyPr>
          <a:lstStyle/>
          <a:p>
            <a:r>
              <a:rPr lang="en-US" dirty="0"/>
              <a:t>Background Geology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5F6D0A8-8D87-4F98-8130-8766C05BD597}"/>
              </a:ext>
            </a:extLst>
          </p:cNvPr>
          <p:cNvSpPr txBox="1">
            <a:spLocks/>
          </p:cNvSpPr>
          <p:nvPr/>
        </p:nvSpPr>
        <p:spPr>
          <a:xfrm>
            <a:off x="274721" y="961480"/>
            <a:ext cx="5049424" cy="5896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dirty="0"/>
              <a:t>Basement (Mesozoic)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/>
              <a:t>Granitic plutons, metavolcanics, &amp; metasedimentary rocks of Mesozoic age</a:t>
            </a:r>
          </a:p>
          <a:p>
            <a:r>
              <a:rPr lang="en-US" dirty="0"/>
              <a:t>Quartz monzonite (~90-87Ma) &amp; diorite </a:t>
            </a:r>
          </a:p>
          <a:p>
            <a:r>
              <a:rPr lang="en-US" dirty="0"/>
              <a:t>Metavolcanics (Triassic &amp; Jurassic) </a:t>
            </a:r>
          </a:p>
          <a:p>
            <a:r>
              <a:rPr lang="en-US" dirty="0"/>
              <a:t>Metasedimentary rocks</a:t>
            </a:r>
          </a:p>
          <a:p>
            <a:pPr marL="0" indent="0">
              <a:buNone/>
            </a:pPr>
            <a:r>
              <a:rPr lang="en-US" b="1" dirty="0" err="1"/>
              <a:t>Volcanics</a:t>
            </a:r>
            <a:r>
              <a:rPr lang="en-US" b="1" dirty="0"/>
              <a:t> (Cenozoic)</a:t>
            </a:r>
          </a:p>
          <a:p>
            <a:pPr marL="0" indent="0">
              <a:buNone/>
            </a:pPr>
            <a:r>
              <a:rPr lang="en-US" dirty="0" err="1"/>
              <a:t>Uncomformably</a:t>
            </a:r>
            <a:r>
              <a:rPr lang="en-US" dirty="0"/>
              <a:t> overlie basement </a:t>
            </a:r>
          </a:p>
          <a:p>
            <a:r>
              <a:rPr lang="en-US" dirty="0"/>
              <a:t>Rhyolite ignimbrite (~28-25Ma)</a:t>
            </a:r>
          </a:p>
          <a:p>
            <a:r>
              <a:rPr lang="en-US" dirty="0"/>
              <a:t>Andesite flows &amp; breccias (~15Ma)</a:t>
            </a:r>
          </a:p>
          <a:p>
            <a:pPr marL="0" indent="0">
              <a:buNone/>
            </a:pPr>
            <a:r>
              <a:rPr lang="en-US" b="1" dirty="0"/>
              <a:t>Sedimentary Formations*</a:t>
            </a:r>
          </a:p>
          <a:p>
            <a:r>
              <a:rPr lang="en-US" dirty="0"/>
              <a:t>Lacustrine deposits of Coal Valley &amp; Aldrich Station ~12-9Ma</a:t>
            </a:r>
          </a:p>
          <a:p>
            <a:r>
              <a:rPr lang="en-US" dirty="0"/>
              <a:t>“Fanglomerates of the Morgan Ranch Formation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0B5BDF-B9AF-476A-89DF-E586F61B0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1174" y="2968452"/>
            <a:ext cx="5952000" cy="37888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DAB840-D554-4871-98BF-EF53BB5A5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145" y="184559"/>
            <a:ext cx="5984214" cy="256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036BCA-1990-4063-B3AB-3E0B62FF90C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55311" cy="108218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Stratigraphy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99BA21-6E0C-4D59-ACB6-42358AB30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41" y="657182"/>
            <a:ext cx="9740948" cy="6200818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985B7E-FB10-462C-B661-FEF7121D353A}"/>
              </a:ext>
            </a:extLst>
          </p:cNvPr>
          <p:cNvSpPr txBox="1">
            <a:spLocks/>
          </p:cNvSpPr>
          <p:nvPr/>
        </p:nvSpPr>
        <p:spPr>
          <a:xfrm>
            <a:off x="4512472" y="188546"/>
            <a:ext cx="3012453" cy="108218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/>
              <a:t>Wassuk</a:t>
            </a:r>
            <a:r>
              <a:rPr lang="en-US" sz="2800" b="1" dirty="0"/>
              <a:t>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4304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2798-A503-47EE-8DBF-4B0BDE10C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14" y="0"/>
            <a:ext cx="3947691" cy="793700"/>
          </a:xfrm>
        </p:spPr>
        <p:txBody>
          <a:bodyPr>
            <a:normAutofit/>
          </a:bodyPr>
          <a:lstStyle/>
          <a:p>
            <a:r>
              <a:rPr lang="en-US" dirty="0"/>
              <a:t>Geology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E6D87F-14E2-4426-B8F9-4AD6385BF72F}"/>
              </a:ext>
            </a:extLst>
          </p:cNvPr>
          <p:cNvSpPr txBox="1">
            <a:spLocks/>
          </p:cNvSpPr>
          <p:nvPr/>
        </p:nvSpPr>
        <p:spPr>
          <a:xfrm>
            <a:off x="162914" y="2273417"/>
            <a:ext cx="11235655" cy="4584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b="1" dirty="0" err="1"/>
              <a:t>Wassuk</a:t>
            </a:r>
            <a:r>
              <a:rPr lang="en-US" sz="2800" b="1" dirty="0"/>
              <a:t> Group</a:t>
            </a:r>
          </a:p>
          <a:p>
            <a:pPr marL="0" indent="0">
              <a:buNone/>
            </a:pPr>
            <a:r>
              <a:rPr lang="en-US" b="1" dirty="0"/>
              <a:t>Morgan Ranch</a:t>
            </a:r>
          </a:p>
          <a:p>
            <a:r>
              <a:rPr lang="en-US" dirty="0"/>
              <a:t>~15-400m of coarsening upward clastic sediments “fanglomerate”</a:t>
            </a:r>
          </a:p>
          <a:p>
            <a:r>
              <a:rPr lang="en-US" dirty="0"/>
              <a:t>Distinct change from tuff &amp; andesitic sandstone of Coal Valley to sandstone &amp; breccia (sourced from eroded basement rocks) </a:t>
            </a:r>
          </a:p>
          <a:p>
            <a:pPr marL="0" indent="0">
              <a:buNone/>
            </a:pPr>
            <a:r>
              <a:rPr lang="en-US" b="1" dirty="0"/>
              <a:t>Coal Valley (~9-11Ma)</a:t>
            </a:r>
          </a:p>
          <a:p>
            <a:r>
              <a:rPr lang="en-US" dirty="0"/>
              <a:t>~50-550m thick sequence of sandstones, conglomerates, mudstones, &amp; siltstones (lacustrine setting)</a:t>
            </a:r>
          </a:p>
          <a:p>
            <a:r>
              <a:rPr lang="en-US" dirty="0"/>
              <a:t>Upper reaches of the formation is marked by </a:t>
            </a:r>
            <a:r>
              <a:rPr lang="en-US" dirty="0" err="1"/>
              <a:t>tuffaceous</a:t>
            </a:r>
            <a:r>
              <a:rPr lang="en-US" dirty="0"/>
              <a:t> siltstone and shale beds overlain by Morgan Ranch  </a:t>
            </a:r>
          </a:p>
          <a:p>
            <a:r>
              <a:rPr lang="en-US" dirty="0"/>
              <a:t>Base of formation marked by andesite pebble conglomerate overlying a thick sequence of mudstone beds of the Aldrich Station formation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Aldrich Station (~11-12Ma)</a:t>
            </a:r>
          </a:p>
          <a:p>
            <a:r>
              <a:rPr lang="en-US" dirty="0"/>
              <a:t>~300-755m thick sequence of carbonaceous mudstones, siltstones, and shales (lacustrine setting)</a:t>
            </a:r>
          </a:p>
          <a:p>
            <a:r>
              <a:rPr lang="en-US" dirty="0"/>
              <a:t>Andesite tuff breccia units are interbedded with these units in the upper limits of the formation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C65D8A0-7465-4162-A3A6-01329B5E7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829" y="0"/>
            <a:ext cx="6902919" cy="296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6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ACEC6-0481-46A9-AB75-2BA35F6BD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75143"/>
            <a:ext cx="9692640" cy="1325562"/>
          </a:xfrm>
        </p:spPr>
        <p:txBody>
          <a:bodyPr>
            <a:normAutofit/>
          </a:bodyPr>
          <a:lstStyle/>
          <a:p>
            <a:r>
              <a:rPr lang="en-US" sz="3200" dirty="0"/>
              <a:t>Age Dates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FDD7B1-9411-4251-9627-F6F523DB2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0" y="833134"/>
            <a:ext cx="5624781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485640-CDDA-4FE2-A2EC-A4829EF66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7504" y="2278961"/>
            <a:ext cx="5624781" cy="35807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902748-B5DF-4D27-BE71-EFD4BCA4A8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561" y="881579"/>
            <a:ext cx="5507762" cy="111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7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F75FB5-5EB1-42C3-B626-C912464E0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18" y="-95794"/>
            <a:ext cx="6786084" cy="4001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5A78C-5A6F-480C-AF54-261A82DC3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905" y="3905795"/>
            <a:ext cx="7794172" cy="3198167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035F4DB-3FB5-4BD4-A90A-4450DD0D82E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733102" cy="202524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/>
              <a:t>Geologic Map of the East Walker River Area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7602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B2E66-576B-46DD-B1AB-4E22D6941127}"/>
              </a:ext>
            </a:extLst>
          </p:cNvPr>
          <p:cNvSpPr txBox="1">
            <a:spLocks/>
          </p:cNvSpPr>
          <p:nvPr/>
        </p:nvSpPr>
        <p:spPr>
          <a:xfrm>
            <a:off x="288750" y="243281"/>
            <a:ext cx="7957628" cy="7937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Basin &amp; Range Deformation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A10633C-1E93-408A-8286-E131A97781F3}"/>
              </a:ext>
            </a:extLst>
          </p:cNvPr>
          <p:cNvSpPr txBox="1">
            <a:spLocks/>
          </p:cNvSpPr>
          <p:nvPr/>
        </p:nvSpPr>
        <p:spPr>
          <a:xfrm>
            <a:off x="288750" y="1147196"/>
            <a:ext cx="7067087" cy="95844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Most mapped faults displace the </a:t>
            </a:r>
            <a:r>
              <a:rPr lang="en-US" dirty="0" err="1"/>
              <a:t>Wassuk</a:t>
            </a:r>
            <a:r>
              <a:rPr lang="en-US" dirty="0"/>
              <a:t> Group but have not been active in the last 7.5Ma. These faults dip moderately ~50-70° and trend 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EACDDA-A549-4B7E-865D-D2FD11DDB7DA}"/>
              </a:ext>
            </a:extLst>
          </p:cNvPr>
          <p:cNvSpPr txBox="1">
            <a:spLocks/>
          </p:cNvSpPr>
          <p:nvPr/>
        </p:nvSpPr>
        <p:spPr>
          <a:xfrm>
            <a:off x="0" y="2105639"/>
            <a:ext cx="7551403" cy="4589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Oldest recorded deformation (~24-16Ma)</a:t>
            </a:r>
          </a:p>
          <a:p>
            <a:r>
              <a:rPr lang="en-US" dirty="0"/>
              <a:t>Unconformity between rhyolite ignimbrite (~24Ma) &amp; andesite (~20Ma)  </a:t>
            </a:r>
          </a:p>
          <a:p>
            <a:pPr marL="0" indent="0">
              <a:buNone/>
            </a:pPr>
            <a:r>
              <a:rPr lang="en-US" b="1" dirty="0"/>
              <a:t>Miocene Faulting (~12.5-7.5Ma)</a:t>
            </a:r>
          </a:p>
          <a:p>
            <a:r>
              <a:rPr lang="en-US" dirty="0"/>
              <a:t>Faulting in Northeast trends with primarily dip-slip movement</a:t>
            </a:r>
            <a:endParaRPr lang="en-US" b="1" dirty="0"/>
          </a:p>
          <a:p>
            <a:r>
              <a:rPr lang="en-US" dirty="0"/>
              <a:t>By 7.5Ma the region had been disintegrated by normal faults into the existing structural blocks</a:t>
            </a:r>
          </a:p>
          <a:p>
            <a:pPr marL="0" indent="0">
              <a:buNone/>
            </a:pPr>
            <a:r>
              <a:rPr lang="en-US" b="1" dirty="0"/>
              <a:t>Pliocene Faulting (4-3Ma)</a:t>
            </a:r>
          </a:p>
          <a:p>
            <a:r>
              <a:rPr lang="en-US" dirty="0"/>
              <a:t>Tilted fault blocks that trend North-northwest </a:t>
            </a:r>
          </a:p>
          <a:p>
            <a:r>
              <a:rPr lang="en-US" dirty="0"/>
              <a:t>Interval of minimal volcanic activity separates faulting events</a:t>
            </a:r>
          </a:p>
          <a:p>
            <a:pPr marL="0" indent="0">
              <a:buNone/>
            </a:pPr>
            <a:r>
              <a:rPr lang="en-US" b="1" dirty="0"/>
              <a:t>Quaternary Faults (2.8Ma-Current)</a:t>
            </a:r>
          </a:p>
          <a:p>
            <a:r>
              <a:rPr lang="en-US" dirty="0"/>
              <a:t>Broad up-warping and block faulting </a:t>
            </a:r>
          </a:p>
          <a:p>
            <a:r>
              <a:rPr lang="en-US" dirty="0"/>
              <a:t>North-northwest trending  range front faults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F9639B-98A0-4209-9568-1DE9F9A1C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403" y="640131"/>
            <a:ext cx="344805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42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6E5C8-2000-406B-AD11-85CEC522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62781"/>
            <a:ext cx="9692640" cy="1325562"/>
          </a:xfrm>
        </p:spPr>
        <p:txBody>
          <a:bodyPr/>
          <a:lstStyle/>
          <a:p>
            <a:r>
              <a:rPr lang="en-US" dirty="0"/>
              <a:t>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90009-A7A7-4746-A68E-E24987AA1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94428"/>
            <a:ext cx="4773071" cy="43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Take Home Points</a:t>
            </a:r>
          </a:p>
          <a:p>
            <a:r>
              <a:rPr lang="en-US" dirty="0"/>
              <a:t>Faults driving the separation of structural blocks were most active between 10-8Ma</a:t>
            </a:r>
          </a:p>
          <a:p>
            <a:r>
              <a:rPr lang="en-US" dirty="0"/>
              <a:t>By 7.5Ma the sedimentary formations had been separated and faulting stopped</a:t>
            </a:r>
          </a:p>
          <a:p>
            <a:r>
              <a:rPr lang="en-US" dirty="0"/>
              <a:t>In Quaternary, warping and faulting presumed into the prominent features we see today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7187591-31D2-4939-86B2-B2FEDB913B9D}"/>
              </a:ext>
            </a:extLst>
          </p:cNvPr>
          <p:cNvSpPr txBox="1">
            <a:spLocks/>
          </p:cNvSpPr>
          <p:nvPr/>
        </p:nvSpPr>
        <p:spPr>
          <a:xfrm>
            <a:off x="0" y="786468"/>
            <a:ext cx="11115413" cy="2567031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Extensive sedimentation of basins began 12.5Ma</a:t>
            </a:r>
          </a:p>
          <a:p>
            <a:r>
              <a:rPr lang="en-US" dirty="0"/>
              <a:t>Granitic debris along with andesitic sediments (of Coal Valley) within the Coal Valley Formation suggest basement rocks were exposed as a result of ongoing faulting suggesting progressive uplift</a:t>
            </a:r>
          </a:p>
          <a:p>
            <a:r>
              <a:rPr lang="en-US" dirty="0"/>
              <a:t>Faulting prior to 7.5Ma produced structurally low areas preserving Miocene-Pliocene sed. formations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B23197-398D-49E2-88BC-CDA1C5E8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071" y="2671894"/>
            <a:ext cx="646399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28965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1936</TotalTime>
  <Words>471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Schoolbook</vt:lpstr>
      <vt:lpstr>Wingdings 2</vt:lpstr>
      <vt:lpstr>View</vt:lpstr>
      <vt:lpstr>Character and Chronology of Basin Development, Western Margin of the Basin and Range Province</vt:lpstr>
      <vt:lpstr>Purpose</vt:lpstr>
      <vt:lpstr>Background Geology </vt:lpstr>
      <vt:lpstr>PowerPoint Presentation</vt:lpstr>
      <vt:lpstr>Geology </vt:lpstr>
      <vt:lpstr>Age Dates</vt:lpstr>
      <vt:lpstr>PowerPoint Presentation</vt:lpstr>
      <vt:lpstr>PowerPoint Presentation</vt:lpstr>
      <vt:lpstr>Findings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and barometric constraints on the intrusive and unroofing history of the black mountains: Implications for timing, initial dip, and kinematics of detachment faulting in the death valley region, California</dc:title>
  <dc:creator>Neal Mankins</dc:creator>
  <cp:lastModifiedBy>Neal Mankins</cp:lastModifiedBy>
  <cp:revision>77</cp:revision>
  <dcterms:created xsi:type="dcterms:W3CDTF">2020-02-09T00:28:02Z</dcterms:created>
  <dcterms:modified xsi:type="dcterms:W3CDTF">2020-02-24T18:40:29Z</dcterms:modified>
</cp:coreProperties>
</file>